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21"/>
  </p:notesMasterIdLst>
  <p:handoutMasterIdLst>
    <p:handoutMasterId r:id="rId22"/>
  </p:handoutMasterIdLst>
  <p:sldIdLst>
    <p:sldId id="506" r:id="rId2"/>
    <p:sldId id="591" r:id="rId3"/>
    <p:sldId id="602" r:id="rId4"/>
    <p:sldId id="601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2" r:id="rId14"/>
    <p:sldId id="613" r:id="rId15"/>
    <p:sldId id="616" r:id="rId16"/>
    <p:sldId id="617" r:id="rId17"/>
    <p:sldId id="618" r:id="rId18"/>
    <p:sldId id="620" r:id="rId19"/>
    <p:sldId id="619" r:id="rId20"/>
  </p:sldIdLst>
  <p:sldSz cx="9144000" cy="6858000" type="screen4x3"/>
  <p:notesSz cx="6797675" cy="987425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66FF"/>
    <a:srgbClr val="000066"/>
    <a:srgbClr val="003399"/>
    <a:srgbClr val="000099"/>
    <a:srgbClr val="0000FF"/>
    <a:srgbClr val="FF6600"/>
    <a:srgbClr val="CC3300"/>
    <a:srgbClr val="9900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4675" autoAdjust="0"/>
  </p:normalViewPr>
  <p:slideViewPr>
    <p:cSldViewPr snapToGrid="0">
      <p:cViewPr varScale="1">
        <p:scale>
          <a:sx n="92" d="100"/>
          <a:sy n="92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1"/>
            <a:ext cx="2944812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9985"/>
            <a:ext cx="2944813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9985"/>
            <a:ext cx="2944812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6D09852-7F57-4355-9993-229737424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02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1"/>
            <a:ext cx="2944812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9985"/>
            <a:ext cx="2944813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79985"/>
            <a:ext cx="2944812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A1BB83-2A94-4ABB-8913-474B439F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905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52863" y="9379985"/>
            <a:ext cx="2944812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2" tIns="45656" rIns="91312" bIns="45656" anchor="b"/>
          <a:lstStyle/>
          <a:p>
            <a:pPr algn="r"/>
            <a:fld id="{9483C980-5225-4166-BEC9-88D3161D9A8B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21509" name="Нижний колонтитул 4"/>
          <p:cNvSpPr txBox="1">
            <a:spLocks noGrp="1"/>
          </p:cNvSpPr>
          <p:nvPr/>
        </p:nvSpPr>
        <p:spPr bwMode="auto">
          <a:xfrm>
            <a:off x="2" y="9379985"/>
            <a:ext cx="2944813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2" tIns="45656" rIns="91312" bIns="45656" anchor="b"/>
          <a:lstStyle/>
          <a:p>
            <a:pPr algn="l"/>
            <a:endParaRPr 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При этом в остальных возрастных группах на втором месте другая причина курения — «недостаток силы воли, чтобы бросить курить» (кроме возраста 25-29 лет, у них эта причина на 3 месте). На третье место все опрошенные определили причину «это успокаивает, доставляет удовольствие» (кроме возрастной группы  25-29 лет, у них эта причина занимает -2 место) .</a:t>
            </a:r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err="1" smtClean="0">
                <a:solidFill>
                  <a:srgbClr val="000066"/>
                </a:solidFill>
              </a:rPr>
              <a:t>впяыврякаровпьочпльячлбьяачрлбьарб</a:t>
            </a:r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C47-CA00-494C-842A-96C155E9F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5952-5339-4434-AA6B-0EE19D212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C61E-1458-4BE5-BC26-67E54BFC6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3586-F9FC-40A6-BF7A-017110312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63E03-7782-4EC1-B6AE-C486DC9B6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F902C-5297-4A55-B494-F2B1A0C9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6FD72-C65D-4AF9-8D29-400C5B00C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1611-62A1-4FB3-A0E3-3DB130818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4DE3E-CB7B-47B0-AD08-935C038CC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0CB5-BA1D-4BF7-BD16-854B3C5AB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00A7-0A07-406F-A830-6B33FF65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EAD3-C35F-4621-AC88-2AEB15E04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E7694-71FF-4B90-9708-FCE4688B7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8785E01-E375-44CA-B46D-485C60F0C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 txBox="1">
            <a:spLocks/>
          </p:cNvSpPr>
          <p:nvPr/>
        </p:nvSpPr>
        <p:spPr>
          <a:xfrm>
            <a:off x="457200" y="1428749"/>
            <a:ext cx="8029576" cy="2714625"/>
          </a:xfrm>
          <a:prstGeom prst="rect">
            <a:avLst/>
          </a:prstGeom>
        </p:spPr>
        <p:txBody>
          <a:bodyPr/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ВЫБОРОЧНОЕ НАБЛЮДЕНИЕ ПОВЕДЕНЧЕСКИХ ФАКТОРОВ, ВЛИЯЮЩИХ НА СОСТОЯНИЕ ЗДОРОВЬЯ НАСЕЛЕНИЯ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endParaRPr lang="ru-RU" sz="2800" b="1" dirty="0" smtClean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j-ea"/>
              <a:cs typeface="+mj-cs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"/>
            <a:ext cx="9144000" cy="722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571500" y="5762627"/>
            <a:ext cx="7924800" cy="64452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solidFill>
                  <a:schemeClr val="bg1"/>
                </a:solidFill>
              </a:rPr>
              <a:t>     </a:t>
            </a:r>
            <a:r>
              <a:rPr lang="ru-RU" sz="1800" dirty="0" smtClean="0"/>
              <a:t>71,7% респондентов - не занимаются физкультурой или спортом;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81050" y="3935016"/>
            <a:ext cx="7534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460500" y="1187452"/>
            <a:ext cx="6413500" cy="587374"/>
          </a:xfrm>
        </p:spPr>
        <p:txBody>
          <a:bodyPr>
            <a:noAutofit/>
          </a:bodyPr>
          <a:lstStyle/>
          <a:p>
            <a:pPr marL="342900" lvl="0" indent="-342900" eaLnBrk="0" hangingPunct="0">
              <a:lnSpc>
                <a:spcPts val="1800"/>
              </a:lnSpc>
              <a:spcBef>
                <a:spcPct val="20000"/>
              </a:spcBef>
            </a:pPr>
            <a:r>
              <a:rPr lang="ru-RU" sz="2000" b="1" dirty="0" smtClean="0"/>
              <a:t>Охват физкультурой и спортом </a:t>
            </a:r>
          </a:p>
          <a:p>
            <a:pPr>
              <a:lnSpc>
                <a:spcPts val="1800"/>
              </a:lnSpc>
            </a:pPr>
            <a:r>
              <a:rPr lang="ru-RU" sz="2000" b="1" dirty="0" smtClean="0"/>
              <a:t> у мужчин и женщин (в %)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724" y="2006600"/>
            <a:ext cx="783199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47700" y="936627"/>
            <a:ext cx="7924800" cy="64452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Среди причин мешающих заниматься физкультурой и спортом на 1 и 2 месте стоят: 1. Отсутствие свободного времени  2. Отсутствие желания, интереса.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81050" y="3935016"/>
            <a:ext cx="7534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352550" y="2041527"/>
            <a:ext cx="6629400" cy="625474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Причины, мешающие мужчинам и женщинам 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заниматься физкультурой и спортом (в %)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71575" y="2657475"/>
          <a:ext cx="6991350" cy="3505200"/>
        </p:xfrm>
        <a:graphic>
          <a:graphicData uri="http://schemas.openxmlformats.org/drawingml/2006/table">
            <a:tbl>
              <a:tblPr/>
              <a:tblGrid>
                <a:gridCol w="3577048"/>
                <a:gridCol w="1128302"/>
                <a:gridCol w="1171575"/>
                <a:gridCol w="1114425"/>
              </a:tblGrid>
              <a:tr h="469200"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Мужчины</a:t>
                      </a:r>
                      <a:endParaRPr lang="ru-RU" sz="1600" i="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Женщины</a:t>
                      </a:r>
                      <a:endParaRPr lang="ru-RU" sz="1600" i="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1600" i="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Отсутствие свободного времени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47,1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42,3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44,2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Отсутствие желания, интереса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34,9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29,4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31,6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Плохое состояние здоровья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12,9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19,4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16,9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Лень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16,7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14,2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15,2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Отсутствие возможностей заниматься людям моего возраста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11,1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16,1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14,1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Недостаток денег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8,0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6,5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Отсутствие спортивной базы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Отсутствие групп здоровья, секций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4,6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Вредные привычки (курение, употребление алкоголя и др.)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4,5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2,4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Другое</a:t>
                      </a:r>
                      <a:endParaRPr lang="ru-RU" sz="15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1,5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2,7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71525" y="1022352"/>
            <a:ext cx="5724525" cy="45402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80,4% - не занимаются утренней гимнастикой;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895476" y="1631952"/>
            <a:ext cx="5581650" cy="587374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Занимаетесь ли Вы утренней гимнастикой (зарядкой)? (в %)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5300" y="5573316"/>
            <a:ext cx="8143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838327" y="2266949"/>
          <a:ext cx="5810249" cy="1838326"/>
        </p:xfrm>
        <a:graphic>
          <a:graphicData uri="http://schemas.openxmlformats.org/drawingml/2006/table">
            <a:tbl>
              <a:tblPr/>
              <a:tblGrid>
                <a:gridCol w="1146036"/>
                <a:gridCol w="1605422"/>
                <a:gridCol w="1554467"/>
                <a:gridCol w="1504324"/>
              </a:tblGrid>
              <a:tr h="621550"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Мужчины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Женщины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08388">
                <a:tc>
                  <a:txBody>
                    <a:bodyPr/>
                    <a:lstStyle/>
                    <a:p>
                      <a:pPr marL="108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Да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18,0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20,8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19,6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08388">
                <a:tc>
                  <a:txBody>
                    <a:bodyPr/>
                    <a:lstStyle/>
                    <a:p>
                      <a:pPr marL="108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Нет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82,0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79,2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80,4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tangle 5"/>
          <p:cNvSpPr txBox="1">
            <a:spLocks/>
          </p:cNvSpPr>
          <p:nvPr/>
        </p:nvSpPr>
        <p:spPr>
          <a:xfrm>
            <a:off x="847725" y="4394202"/>
            <a:ext cx="7562850" cy="644524"/>
          </a:xfrm>
        </p:spPr>
        <p:txBody>
          <a:bodyPr>
            <a:noAutofit/>
          </a:bodyPr>
          <a:lstStyle/>
          <a:p>
            <a:pPr marL="342900" lvl="0" indent="-342900" algn="l" eaLnBrk="0" hangingPunct="0">
              <a:spcBef>
                <a:spcPct val="20000"/>
              </a:spcBef>
              <a:buFontTx/>
              <a:buChar char="•"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dirty="0" smtClean="0"/>
              <a:t>24,2% - регулярно курят, из них 61,9% - выкуривают от 11 до 20 и более сигарет в день;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9625" y="5037862"/>
            <a:ext cx="7505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/>
              <a:t>В качестве причин курения большинство (72,6%) во всех возрастных группах выдвигают привычку, при этом, чем старше возрастная группа, тем больше опрошенных отвечают на этот вопрос именно так.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800099" y="793752"/>
            <a:ext cx="7781926" cy="57784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/>
              <a:t>В возрасте 15-19 лет на втором месте (39,9%) причина курения, что «курит большинство окружающих». </a:t>
            </a: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247775" y="1508127"/>
            <a:ext cx="7048500" cy="387348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Причины курения в разных возрастных группах (в %)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/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5300" y="5573316"/>
            <a:ext cx="8143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809623" y="1863089"/>
          <a:ext cx="7667627" cy="4528186"/>
        </p:xfrm>
        <a:graphic>
          <a:graphicData uri="http://schemas.openxmlformats.org/drawingml/2006/table">
            <a:tbl>
              <a:tblPr/>
              <a:tblGrid>
                <a:gridCol w="2462001"/>
                <a:gridCol w="646764"/>
                <a:gridCol w="646764"/>
                <a:gridCol w="592704"/>
                <a:gridCol w="623819"/>
                <a:gridCol w="647700"/>
                <a:gridCol w="666750"/>
                <a:gridCol w="695325"/>
                <a:gridCol w="685800"/>
              </a:tblGrid>
              <a:tr h="33718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Причины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321" marR="543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Возрастные группы,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15-19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20-24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25-29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30-39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40-49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50-59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 и более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Без этого просто невозможно жить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По привычке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41,1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68,1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71,3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70,4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74,8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77,2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Недостаточно воли, чтобы бросить курение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30,8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33,1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32,4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Чтобы заглушить аппетит и меньше есть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6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Это успокаивает, доставляет удовольствие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24,8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Потому что курит большинство окружающих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39,9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Это украшает отдых и помогает скоротать время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Придает силы в работе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3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Другое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3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Затруднились ответить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5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4321" marR="543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47700" y="965202"/>
            <a:ext cx="7924800" cy="64452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86,6 % - употребляли алкогольные напитки в течение жизни (90,0% мужчин и 84,1% женщин). 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235074" y="1952627"/>
            <a:ext cx="6715125" cy="587374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Употребление различных алкогольных напитков мужчинами и женщинами в течение жизни (в %)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/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024" y="2670258"/>
            <a:ext cx="8004176" cy="339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35000" y="863602"/>
            <a:ext cx="8039100" cy="139699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  <a:r>
              <a:rPr lang="ru-RU" sz="1800" dirty="0" smtClean="0"/>
              <a:t>За последние 30 дней, предшествующих опросу, употребляли алкогольные напитки 49,9% опрошенных, (62,3 % мужчин, 40,7 % женщин), из них крепкие спиртные напитки употребляли 59,8 %, 1-2 раза употребляли 36,5%, 3-5 раз - 15,1%, не пили крепких напитков 40,2%, а 0,1% выпивали за этот период 40 и более раз.</a:t>
            </a:r>
          </a:p>
          <a:p>
            <a:endParaRPr lang="ru-RU" sz="1800" dirty="0" smtClean="0"/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349374" y="2511427"/>
            <a:ext cx="6715125" cy="574674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Частота употребления крепких напитков </a:t>
            </a:r>
          </a:p>
          <a:p>
            <a:pPr>
              <a:lnSpc>
                <a:spcPts val="1900"/>
              </a:lnSpc>
            </a:pPr>
            <a:r>
              <a:rPr lang="ru-RU" sz="2000" b="1" dirty="0" smtClean="0"/>
              <a:t>в разных возрастных группах (в %)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30303" y="3095622"/>
          <a:ext cx="7111996" cy="3343275"/>
        </p:xfrm>
        <a:graphic>
          <a:graphicData uri="http://schemas.openxmlformats.org/drawingml/2006/table">
            <a:tbl>
              <a:tblPr/>
              <a:tblGrid>
                <a:gridCol w="1386924"/>
                <a:gridCol w="683522"/>
                <a:gridCol w="683522"/>
                <a:gridCol w="683522"/>
                <a:gridCol w="683522"/>
                <a:gridCol w="683522"/>
                <a:gridCol w="720986"/>
                <a:gridCol w="795080"/>
                <a:gridCol w="791396"/>
              </a:tblGrid>
              <a:tr h="4763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Сколько раз за последние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30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дней 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Возрастные группы, лет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20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15-19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20-24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25-29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30-39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40-49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50-59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 и более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 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67,2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58,5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46,4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44,1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34,6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30,1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33,2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40,2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1-2 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24,4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30,4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36,0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34,4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38,1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40,7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38,5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36,5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3-5 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4,9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7,7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11,7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14,3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17,5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19,0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17,2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15,1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6-9 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1,3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4,1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5,3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5,7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4,7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10-19 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0,8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3,1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2,6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20-39 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0,5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0,5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1,2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1,3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0,8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40 и более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0,1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0,1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0,1</a:t>
                      </a:r>
                      <a:endParaRPr lang="ru-RU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0,1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546100" y="863602"/>
            <a:ext cx="8039100" cy="190499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  <a:r>
              <a:rPr lang="ru-RU" sz="1800" dirty="0" smtClean="0"/>
              <a:t>На вопрос: «В какой мере Вы заботитесь о своем здоровье?» дали ответ, что мало заботятся или совсем не заботятся 39,0% опрошенных. Лишь респонденты пенсионного возраста, в большинстве своем страдающие разными заболеваниями, начинают осознавать необходимость более ответственного отношения к своему здоровью. Около 60% респондентов этой возрастной группы ответили,  что очень или в основном заботятся о своем здоровье. 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647700" y="3044827"/>
            <a:ext cx="7937500" cy="384173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Отношение к здоровью в разных возрастных группах (в %)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73101" y="3420227"/>
          <a:ext cx="7874001" cy="2835259"/>
        </p:xfrm>
        <a:graphic>
          <a:graphicData uri="http://schemas.openxmlformats.org/drawingml/2006/table">
            <a:tbl>
              <a:tblPr/>
              <a:tblGrid>
                <a:gridCol w="1611218"/>
                <a:gridCol w="755868"/>
                <a:gridCol w="755868"/>
                <a:gridCol w="755868"/>
                <a:gridCol w="755868"/>
                <a:gridCol w="755868"/>
                <a:gridCol w="799776"/>
                <a:gridCol w="848164"/>
                <a:gridCol w="835503"/>
              </a:tblGrid>
              <a:tr h="32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Возрастные группы, лет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79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15-19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20-24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25-29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30-39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40-49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50-59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 и более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забочусь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10,9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14,6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11,9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8,7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8,6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10,8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14,8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11,4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79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основном забочусь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47,3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49,5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51,2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46,9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46,8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45,2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52,3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48,5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77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Мало забочусь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32,8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29,4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30,3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38,1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37,9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38,3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27,7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33,9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79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Совсем не забочусь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6,7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5,6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4,9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5,3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5,6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4,8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4,3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5,1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79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Затруднились ответить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2,4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0,9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0,9</a:t>
                      </a:r>
                      <a:endParaRPr lang="ru-RU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0,9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60400" y="1041402"/>
            <a:ext cx="7861300" cy="111759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45,8 % ответили, что не проходили в течении последних 2-х лет диспансеризацию с  целью контроля над  состоянием здоровья,  для жителей городов-центров субъектов этот показатель составил 46,5%;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181101" y="2651127"/>
            <a:ext cx="6946900" cy="587374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Показатели диспансеризации населения в городских и сельских населенных пунктах (в %)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9700" y="4902200"/>
            <a:ext cx="2819400" cy="965200"/>
          </a:xfrm>
          <a:prstGeom prst="rect">
            <a:avLst/>
          </a:prstGeom>
          <a:solidFill>
            <a:schemeClr val="accent1"/>
          </a:solidFill>
          <a:ln w="317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 городских  населенных пунктах 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53,7 %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130800" y="4914900"/>
            <a:ext cx="2857500" cy="939800"/>
          </a:xfrm>
          <a:prstGeom prst="rect">
            <a:avLst/>
          </a:prstGeom>
          <a:solidFill>
            <a:schemeClr val="accent1"/>
          </a:solidFill>
          <a:ln w="317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 сельских           населенных пунктах 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55,6 %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0400" y="3454400"/>
            <a:ext cx="2882900" cy="1155700"/>
          </a:xfrm>
          <a:prstGeom prst="rect">
            <a:avLst/>
          </a:prstGeom>
          <a:solidFill>
            <a:schemeClr val="accent1"/>
          </a:solidFill>
          <a:ln w="317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Проходили в течение последних двух лет диспансеризацию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ВСЕГО    </a:t>
            </a:r>
            <a:r>
              <a:rPr lang="ru-RU" sz="2000" b="1" dirty="0" smtClean="0">
                <a:solidFill>
                  <a:srgbClr val="FF6600"/>
                </a:solidFill>
              </a:rPr>
              <a:t>54,2 %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73100" y="762002"/>
            <a:ext cx="7861300" cy="113029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/>
              <a:t>   Заболевания мужчин и женщин распределились следующим образом: 1 и 2 место разделили между собой Остеохондроз и Гипертоническая болезнь и/или ишемическая болезнь сердца.  Около 37% заявили, что у них нет никаких болезней.</a:t>
            </a:r>
          </a:p>
          <a:p>
            <a:pPr algn="just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dirty="0" smtClean="0"/>
              <a:t> 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892301" y="1825627"/>
            <a:ext cx="5740400" cy="511173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endParaRPr lang="ru-RU" sz="8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1900"/>
              </a:lnSpc>
            </a:pPr>
            <a:r>
              <a:rPr lang="ru-RU" sz="2000" b="1" dirty="0" smtClean="0">
                <a:latin typeface="+mn-lt"/>
              </a:rPr>
              <a:t>Заболевания мужчин и женщин (в %)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52682" y="2400300"/>
          <a:ext cx="7164219" cy="4168140"/>
        </p:xfrm>
        <a:graphic>
          <a:graphicData uri="http://schemas.openxmlformats.org/drawingml/2006/table">
            <a:tbl>
              <a:tblPr/>
              <a:tblGrid>
                <a:gridCol w="3475526"/>
                <a:gridCol w="1263353"/>
                <a:gridCol w="1263353"/>
                <a:gridCol w="1161987"/>
              </a:tblGrid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Заболевания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59797" marR="5979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Мужчины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Женщины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Остеохондроз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19,0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29,2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24,8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10795" indent="-4699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Гипертоническая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болезнь  и/или ишемическая болезнь сердца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17,5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29,4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24,3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Артрит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12,6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9,8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Холецистит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3,2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9,1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6,6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0844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Язва желудка и/или двенадцатиперстной кишки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8,6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5,0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6,5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Бронхит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4,6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5,7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5,2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624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Патология щитовидной железы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1,0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8,2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Диабет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3,0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6,0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4,7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8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Мочекаменная болезнь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3,2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5,4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4,5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Астма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1,8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2,4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2,2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Другие заболевания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11,9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15,7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14,1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246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Нет никаких недомоганий (болезней)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44,1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31,5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36,9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Затруднились ответить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5,1</a:t>
                      </a:r>
                      <a:endParaRPr lang="ru-RU" sz="160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3,7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</a:rPr>
                        <a:t>4,3</a:t>
                      </a:r>
                      <a:endParaRPr lang="ru-RU" sz="1600" dirty="0">
                        <a:latin typeface="Times New Roman"/>
                        <a:ea typeface="SimSun"/>
                      </a:endParaRPr>
                    </a:p>
                  </a:txBody>
                  <a:tcPr marL="59797" marR="597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1587500" cy="460375"/>
          </a:xfrm>
        </p:spPr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74700" y="876302"/>
            <a:ext cx="7670800" cy="927098"/>
          </a:xfrm>
        </p:spPr>
        <p:txBody>
          <a:bodyPr>
            <a:noAutofit/>
          </a:bodyPr>
          <a:lstStyle/>
          <a:p>
            <a:r>
              <a:rPr lang="ru-RU" sz="1800" dirty="0" smtClean="0"/>
              <a:t>4,6 % сознались в том, что в течении жизни у них было желание попробовать наркотики, среди проживающих в городах-центрах субъектов РФ этот показатель составил 6,5 %.</a:t>
            </a:r>
          </a:p>
          <a:p>
            <a:endParaRPr lang="ru-RU" sz="1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14" name="Rectangle 5"/>
          <p:cNvSpPr txBox="1">
            <a:spLocks/>
          </p:cNvSpPr>
          <p:nvPr/>
        </p:nvSpPr>
        <p:spPr>
          <a:xfrm>
            <a:off x="1117601" y="2105027"/>
            <a:ext cx="6946900" cy="587374"/>
          </a:xfrm>
        </p:spPr>
        <p:txBody>
          <a:bodyPr>
            <a:noAutofit/>
          </a:bodyPr>
          <a:lstStyle/>
          <a:p>
            <a:pPr>
              <a:lnSpc>
                <a:spcPts val="1900"/>
              </a:lnSpc>
            </a:pPr>
            <a:r>
              <a:rPr lang="ru-RU" sz="2000" b="1" dirty="0" smtClean="0"/>
              <a:t>Наличие желания попробовать наркотики населением</a:t>
            </a:r>
            <a:endParaRPr lang="ru-RU" sz="2000" dirty="0" smtClean="0"/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657225" y="4708527"/>
            <a:ext cx="7820025" cy="644524"/>
          </a:xfrm>
        </p:spPr>
        <p:txBody>
          <a:bodyPr>
            <a:noAutofit/>
          </a:bodyPr>
          <a:lstStyle/>
          <a:p>
            <a:pPr lvl="0" algn="l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lvl="0" algn="l"/>
            <a:endParaRPr lang="ru-RU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173" y="2730795"/>
            <a:ext cx="7819827" cy="332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304800" y="1279526"/>
            <a:ext cx="8477250" cy="3858532"/>
          </a:xfrm>
        </p:spPr>
        <p:txBody>
          <a:bodyPr>
            <a:noAutofit/>
          </a:bodyPr>
          <a:lstStyle/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В сентябре 2013 года во всех субъектах </a:t>
            </a:r>
            <a:r>
              <a:rPr lang="ru-RU" sz="1800" b="1" i="1" kern="1200" dirty="0">
                <a:latin typeface="Tahoma" pitchFamily="34" charset="0"/>
                <a:ea typeface="Times New Roman"/>
                <a:cs typeface="Tahoma" pitchFamily="34" charset="0"/>
              </a:rPr>
              <a:t>Российской </a:t>
            </a: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Федерации было проведено выборочное наблюдение </a:t>
            </a:r>
            <a:r>
              <a:rPr lang="ru-RU" sz="1800" b="1" i="1" kern="1200" dirty="0">
                <a:latin typeface="Tahoma" pitchFamily="34" charset="0"/>
                <a:ea typeface="Times New Roman"/>
                <a:cs typeface="Tahoma" pitchFamily="34" charset="0"/>
              </a:rPr>
              <a:t>поведенческих факторов, влияющих на состояние </a:t>
            </a: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 здоровья  населения. </a:t>
            </a:r>
          </a:p>
          <a:p>
            <a:pPr mar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Целью наблюдения было получение информации, отражающей фактическое влияние поведенческих факторов, получивших массовое распространение в образе жизни россиян на состояние здоровья различных по возрасту, полу, социальному статусу (уровень образования, доходов, сфера занятости) групп населения, а также в зависимости от категории населения — проживающего в городских или сельских населенных пунктах.</a:t>
            </a:r>
            <a:r>
              <a:rPr lang="ru-RU" sz="1800" b="1" i="1" dirty="0" smtClean="0">
                <a:latin typeface="Tahoma" pitchFamily="34" charset="0"/>
                <a:ea typeface="Times New Roman"/>
                <a:cs typeface="Tahoma" pitchFamily="34" charset="0"/>
              </a:rPr>
              <a:t> </a:t>
            </a: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33425" y="1279525"/>
            <a:ext cx="7753350" cy="1235075"/>
          </a:xfrm>
        </p:spPr>
        <p:txBody>
          <a:bodyPr>
            <a:noAutofit/>
          </a:bodyPr>
          <a:lstStyle/>
          <a:p>
            <a:pPr mar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dirty="0" smtClean="0">
                <a:latin typeface="Tahoma" pitchFamily="34" charset="0"/>
                <a:ea typeface="Times New Roman"/>
                <a:cs typeface="Tahoma" pitchFamily="34" charset="0"/>
              </a:rPr>
              <a:t>В опросе приняли участие 15875 человек в возрасте            15 лет и более, из них 42,6 % мужчин и 57,4% женщин. Респонденты  по полу и возрасту распределилось следующим образом:</a:t>
            </a:r>
            <a:endParaRPr lang="ru-RU" sz="1800" b="1" kern="1200" dirty="0" smtClean="0"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824" y="2616200"/>
            <a:ext cx="799428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04850" y="1022350"/>
            <a:ext cx="7848600" cy="4864099"/>
          </a:xfrm>
        </p:spPr>
        <p:txBody>
          <a:bodyPr>
            <a:noAutofit/>
          </a:bodyPr>
          <a:lstStyle/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По видам занятости.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kern="1200" dirty="0" smtClean="0">
                <a:latin typeface="Tahoma" pitchFamily="34" charset="0"/>
                <a:ea typeface="Times New Roman"/>
                <a:cs typeface="Tahoma" pitchFamily="34" charset="0"/>
              </a:rPr>
              <a:t>Работающие по найму - около 52%; на пенсии  около четверти опрошенных</a:t>
            </a:r>
            <a:r>
              <a:rPr lang="ru-RU" sz="1800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.</a:t>
            </a: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 </a:t>
            </a:r>
            <a:endParaRPr lang="ru-RU" sz="1800" b="1" i="1" dirty="0" smtClean="0"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788" y="2128698"/>
            <a:ext cx="8507412" cy="42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04850" y="1022351"/>
            <a:ext cx="7848600" cy="920750"/>
          </a:xfrm>
          <a:solidFill>
            <a:srgbClr val="003399"/>
          </a:solidFill>
        </p:spPr>
        <p:txBody>
          <a:bodyPr>
            <a:noAutofit/>
          </a:bodyPr>
          <a:lstStyle/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i="1" kern="1200" dirty="0" smtClean="0">
                <a:latin typeface="Tahoma" pitchFamily="34" charset="0"/>
                <a:ea typeface="Times New Roman"/>
                <a:cs typeface="Tahoma" pitchFamily="34" charset="0"/>
              </a:rPr>
              <a:t>По состоянию в браке.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700" kern="1200" dirty="0" smtClean="0">
                <a:latin typeface="Tahoma" pitchFamily="34" charset="0"/>
                <a:ea typeface="Times New Roman"/>
                <a:cs typeface="Tahoma" pitchFamily="34" charset="0"/>
              </a:rPr>
              <a:t>Ответили, что состоят в зарегистрированном браке чуть более половины опрошенных - 50,9 % и никогда не состояли в браке около 20 %.</a:t>
            </a: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77800" y="2070100"/>
            <a:ext cx="8794038" cy="4584700"/>
            <a:chOff x="177800" y="1930401"/>
            <a:chExt cx="8794038" cy="45847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7800" y="1930401"/>
              <a:ext cx="8794038" cy="4584700"/>
              <a:chOff x="177800" y="1930401"/>
              <a:chExt cx="8794038" cy="4584700"/>
            </a:xfrm>
          </p:grpSpPr>
          <p:pic>
            <p:nvPicPr>
              <p:cNvPr id="25604" name="Picture 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77800" y="1930401"/>
                <a:ext cx="8794038" cy="4584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889000" y="2082800"/>
                <a:ext cx="7683500" cy="381000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041400" y="2070100"/>
              <a:ext cx="7404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bg1">
                      <a:lumMod val="95000"/>
                    </a:schemeClr>
                  </a:solidFill>
                </a:rPr>
                <a:t>Брачное состояние мужчин и женщин</a:t>
              </a:r>
              <a:endParaRPr lang="ru-RU" sz="20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793750" y="1606550"/>
            <a:ext cx="7512050" cy="4864099"/>
          </a:xfrm>
        </p:spPr>
        <p:txBody>
          <a:bodyPr>
            <a:noAutofit/>
          </a:bodyPr>
          <a:lstStyle/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Материалы опроса подтвердили обоснованность рабочей исследовательской гипотезы о двойственном (противоречивом) отношении основной массы людей к своему здоровью и поведенческим факторам его обеспечения.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28675" y="3185716"/>
            <a:ext cx="75342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Для подавляющего большинства населения хорошее здоровье является одной из наиболее актуальных базовых ценностей. На предложение определить по пятибалльной шкале ценность здоровья в ряду других жизненных ценностей 63,3% опрошенных дали ответы, в которых выражено максимальное ранговое значение ценности крепкого здоровья. Среди женщин таких – 68,1%, среди мужчин - 56,9% респондентов.</a:t>
            </a:r>
            <a:r>
              <a:rPr lang="ru-RU" b="1" dirty="0" smtClean="0"/>
              <a:t>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</a:p>
          <a:p>
            <a:pPr algn="just"/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2000251" y="1231901"/>
            <a:ext cx="5581650" cy="692149"/>
          </a:xfrm>
        </p:spPr>
        <p:txBody>
          <a:bodyPr>
            <a:noAutofit/>
          </a:bodyPr>
          <a:lstStyle/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85825" y="3220641"/>
            <a:ext cx="7534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3400" y="862737"/>
            <a:ext cx="8318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 сознании большинства населения всех возрастных групп здоровье как ценность занимает 1-е место среди других важнейших социальных ценностей – семьи, материального благополучия, работы, образования.</a:t>
            </a:r>
            <a:endParaRPr lang="ru-RU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7600" y="2103150"/>
            <a:ext cx="7188200" cy="450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552450" y="2279651"/>
            <a:ext cx="8210550" cy="996949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На вопрос «Считаете ли Вы, что состояние Вашего здоровья зависит, прежде всего, от Вас самих?» ответы респондентов распределились следующим образом:</a:t>
            </a: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85825" y="3267076"/>
            <a:ext cx="7534275" cy="647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2009776" y="1222376"/>
            <a:ext cx="5581650" cy="692149"/>
          </a:xfrm>
        </p:spPr>
        <p:txBody>
          <a:bodyPr>
            <a:no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8500" y="3227073"/>
          <a:ext cx="7874001" cy="2662873"/>
        </p:xfrm>
        <a:graphic>
          <a:graphicData uri="http://schemas.openxmlformats.org/drawingml/2006/table">
            <a:tbl>
              <a:tblPr/>
              <a:tblGrid>
                <a:gridCol w="1688295"/>
                <a:gridCol w="740049"/>
                <a:gridCol w="722722"/>
                <a:gridCol w="741994"/>
                <a:gridCol w="749758"/>
                <a:gridCol w="781704"/>
                <a:gridCol w="759233"/>
                <a:gridCol w="867748"/>
                <a:gridCol w="822498"/>
              </a:tblGrid>
              <a:tr h="424303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Возрастные группы, лет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01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15-19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20-24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25-29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30-39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40-49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50-59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 и более</a:t>
                      </a:r>
                      <a:endParaRPr lang="ru-RU" sz="1500" dirty="0">
                        <a:solidFill>
                          <a:schemeClr val="tx1"/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7421" marR="67421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8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Да, безусловно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51,2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55,0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51,4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44,9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58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Скорее да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38,0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39,6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40,8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40,7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40,5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38,9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58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Скорее нет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6,4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5,4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6,4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0225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Нет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2,4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4,0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3,6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2989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Затрудняюсь ответить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3,2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5,1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3,3</a:t>
                      </a:r>
                    </a:p>
                  </a:txBody>
                  <a:tcPr marL="67421" marR="67421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52450" y="734616"/>
            <a:ext cx="8143875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sz="1700" dirty="0" smtClean="0"/>
              <a:t>Большинство опрошенных (83,2%) вполне осознают, что состояние их здоровья зависит, прежде всего, от них самих. Лишь в группе пенсионного возраста этот показатель уменьшается до 71,5 %, что объясняется высоким уровнем заболеваемости в этой группе, и, видимо, влиянием прежних стереотипов сознания об ответственности системы здравоохранения за здоровье населения.</a:t>
            </a:r>
            <a:endParaRPr lang="ru-RU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6900" y="5965736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Однако на практике не все опрошенные относятся к собственному здоровью внимательно.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609600" y="260351"/>
            <a:ext cx="1076325" cy="8636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457200" y="1508126"/>
            <a:ext cx="8178800" cy="2276474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     </a:t>
            </a:r>
            <a:r>
              <a:rPr lang="ru-RU" sz="1700" dirty="0" smtClean="0"/>
              <a:t>Признавая на декларативном уровне важность здоровья, полезность занятий физической культурой, пагубность курения, употребления алкоголя и т.д., большинство людей в реальной жизни пренебрегает возможностями сохранения здоровья и рисками его потери.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700" dirty="0" smtClean="0"/>
              <a:t>     Отрицательное проявление субъективных (личностных) качеств обследованных в их отношении к собственному здоровью выражается, например, в следующих фактах:</a:t>
            </a:r>
          </a:p>
          <a:p>
            <a:pPr marL="0" algn="just">
              <a:spcBef>
                <a:spcPts val="0"/>
              </a:spcBef>
              <a:buNone/>
            </a:pPr>
            <a:endParaRPr lang="ru-RU" sz="800" dirty="0" smtClean="0"/>
          </a:p>
          <a:p>
            <a:pPr marL="0" lvl="0" algn="just">
              <a:spcBef>
                <a:spcPts val="0"/>
              </a:spcBef>
            </a:pPr>
            <a:r>
              <a:rPr lang="ru-RU" sz="1700" dirty="0" smtClean="0"/>
              <a:t>60,7 % - отметили, что не соблюдают режим питания;</a:t>
            </a:r>
            <a:endParaRPr lang="ru-RU" sz="17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450215" algn="just" eaLnBrk="1" fontAlgn="auto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lvl="0" indent="450215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800" b="1" i="1" kern="1200" dirty="0" smtClean="0">
              <a:solidFill>
                <a:schemeClr val="bg1"/>
              </a:solidFill>
              <a:latin typeface="Tahoma" pitchFamily="34" charset="0"/>
              <a:ea typeface="Times New Roman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227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00100" y="3973116"/>
            <a:ext cx="7534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    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1743076" y="3797301"/>
            <a:ext cx="5581650" cy="558799"/>
          </a:xfrm>
        </p:spPr>
        <p:txBody>
          <a:bodyPr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Причины несоблюдения режима питания</a:t>
            </a:r>
            <a:endParaRPr lang="ru-RU" dirty="0" smtClean="0"/>
          </a:p>
          <a:p>
            <a:pPr>
              <a:lnSpc>
                <a:spcPts val="1800"/>
              </a:lnSpc>
            </a:pPr>
            <a:r>
              <a:rPr lang="ru-RU" b="1" dirty="0" smtClean="0"/>
              <a:t> у мужчин и женщин (в %)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imes New Roman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87475" y="4431662"/>
          <a:ext cx="6419850" cy="2007111"/>
        </p:xfrm>
        <a:graphic>
          <a:graphicData uri="http://schemas.openxmlformats.org/drawingml/2006/table">
            <a:tbl>
              <a:tblPr/>
              <a:tblGrid>
                <a:gridCol w="2865245"/>
                <a:gridCol w="1173355"/>
                <a:gridCol w="1181100"/>
                <a:gridCol w="1200150"/>
              </a:tblGrid>
              <a:tr h="565788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Причины</a:t>
                      </a:r>
                      <a:endParaRPr lang="ru-RU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048" marR="6804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Мужчины</a:t>
                      </a:r>
                      <a:endParaRPr lang="ru-RU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048" marR="6804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Женщины</a:t>
                      </a:r>
                      <a:endParaRPr lang="ru-RU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048" marR="6804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048" marR="6804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Нет финансовой возможности</a:t>
                      </a:r>
                      <a:endParaRPr lang="ru-RU" sz="15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4,1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3,3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Нет времени</a:t>
                      </a:r>
                      <a:endParaRPr lang="ru-RU" sz="15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27,1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20,2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23,1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Нет привычки</a:t>
                      </a:r>
                      <a:endParaRPr lang="ru-RU" sz="15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37,6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31,8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34,3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Соблюдаю режим питания</a:t>
                      </a:r>
                      <a:endParaRPr lang="ru-RU" sz="15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29,2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40,3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35,5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Затруднились ответить</a:t>
                      </a:r>
                      <a:endParaRPr lang="ru-RU" sz="15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4,0</a:t>
                      </a:r>
                      <a:endParaRPr lang="ru-RU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3,6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3,8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48" marR="68048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57200" y="673100"/>
            <a:ext cx="81153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</a:rPr>
              <a:t>      </a:t>
            </a:r>
            <a:r>
              <a:rPr lang="ru-RU" sz="1700" dirty="0" smtClean="0"/>
              <a:t>Многие люди не приучены к стилю жизни и поведению, которые обеспечивают предупреждение заболеваний, подвержены влиянию отрицательных социальных норм и традиций.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6190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22486</TotalTime>
  <Words>1587</Words>
  <Application>Microsoft Office PowerPoint</Application>
  <PresentationFormat>On-screen Show (4:3)</PresentationFormat>
  <Paragraphs>729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PowerPoint Presentation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  <vt:lpstr>П</vt:lpstr>
    </vt:vector>
  </TitlesOfParts>
  <Company>FSGS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</dc:creator>
  <cp:lastModifiedBy>Samsonov Evgeniy</cp:lastModifiedBy>
  <cp:revision>1169</cp:revision>
  <cp:lastPrinted>2013-12-23T05:51:34Z</cp:lastPrinted>
  <dcterms:created xsi:type="dcterms:W3CDTF">2006-07-21T06:56:41Z</dcterms:created>
  <dcterms:modified xsi:type="dcterms:W3CDTF">2013-12-25T06:36:12Z</dcterms:modified>
</cp:coreProperties>
</file>